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75" r:id="rId2"/>
    <p:sldId id="374" r:id="rId3"/>
    <p:sldId id="354" r:id="rId4"/>
    <p:sldId id="258" r:id="rId5"/>
    <p:sldId id="369" r:id="rId6"/>
    <p:sldId id="370" r:id="rId7"/>
    <p:sldId id="371" r:id="rId8"/>
    <p:sldId id="270" r:id="rId9"/>
    <p:sldId id="347" r:id="rId10"/>
    <p:sldId id="367" r:id="rId11"/>
    <p:sldId id="377" r:id="rId12"/>
    <p:sldId id="376" r:id="rId13"/>
    <p:sldId id="379" r:id="rId14"/>
    <p:sldId id="378" r:id="rId15"/>
    <p:sldId id="380" r:id="rId16"/>
    <p:sldId id="381" r:id="rId17"/>
    <p:sldId id="349" r:id="rId18"/>
    <p:sldId id="382" r:id="rId19"/>
    <p:sldId id="383" r:id="rId20"/>
    <p:sldId id="384" r:id="rId21"/>
    <p:sldId id="385" r:id="rId22"/>
    <p:sldId id="365" r:id="rId23"/>
    <p:sldId id="356" r:id="rId24"/>
    <p:sldId id="373" r:id="rId2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5A5A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5387" autoAdjust="0"/>
  </p:normalViewPr>
  <p:slideViewPr>
    <p:cSldViewPr snapToGrid="0">
      <p:cViewPr varScale="1">
        <p:scale>
          <a:sx n="86" d="100"/>
          <a:sy n="86" d="100"/>
        </p:scale>
        <p:origin x="66" y="9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CDC9-85D4-4503-A1C1-C4A7D08CE495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FFA11-8017-47B8-A9A2-068FE447A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12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3B7E-F356-4973-84B6-1B2DF6CBB415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2F9A1-B8C3-4126-BBDE-0070D438ED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01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893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008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22/10/2019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710" t="6172" r="17216" b="6660"/>
          <a:stretch/>
        </p:blipFill>
        <p:spPr>
          <a:xfrm>
            <a:off x="9585127" y="80214"/>
            <a:ext cx="2472466" cy="22226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" y="732983"/>
            <a:ext cx="120055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Atomic Symbols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 atomic symbol always includes: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symbol of the element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atomic number (in front of and </a:t>
            </a:r>
            <a:r>
              <a:rPr lang="en-AU" sz="2800" b="1" dirty="0" smtClean="0"/>
              <a:t>below</a:t>
            </a:r>
            <a:r>
              <a:rPr lang="en-AU" sz="2800" dirty="0" smtClean="0"/>
              <a:t> the element symbol)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/>
              <a:t>The atomic </a:t>
            </a:r>
            <a:r>
              <a:rPr lang="en-AU" sz="2800" dirty="0" smtClean="0"/>
              <a:t>weight (in </a:t>
            </a:r>
            <a:r>
              <a:rPr lang="en-AU" sz="2800" dirty="0"/>
              <a:t>front of and </a:t>
            </a:r>
            <a:r>
              <a:rPr lang="en-AU" sz="2800" b="1" dirty="0" smtClean="0"/>
              <a:t>above</a:t>
            </a:r>
            <a:r>
              <a:rPr lang="en-AU" sz="2800" dirty="0" smtClean="0"/>
              <a:t> the </a:t>
            </a:r>
            <a:r>
              <a:rPr lang="en-AU" sz="2800" dirty="0"/>
              <a:t>element symbol</a:t>
            </a:r>
            <a:r>
              <a:rPr lang="en-AU" sz="2800" dirty="0" smtClean="0"/>
              <a:t>)</a:t>
            </a:r>
            <a:endParaRPr lang="en-AU" sz="2800" dirty="0" smtClean="0">
              <a:latin typeface="Cambria Math" panose="02040503050406030204" pitchFamily="18" charset="0"/>
            </a:endParaRPr>
          </a:p>
          <a:p>
            <a:endParaRPr lang="en-AU" sz="2800" dirty="0" smtClean="0">
              <a:latin typeface="Cambria Math" panose="02040503050406030204" pitchFamily="18" charset="0"/>
            </a:endParaRPr>
          </a:p>
          <a:p>
            <a:r>
              <a:rPr lang="en-AU" sz="2800" dirty="0" smtClean="0">
                <a:sym typeface="Wingdings" panose="05000000000000000000" pitchFamily="2" charset="2"/>
              </a:rPr>
              <a:t>Write the atomic symbol for carbon-14.</a:t>
            </a:r>
          </a:p>
          <a:p>
            <a:endParaRPr lang="en-AU" sz="2800" dirty="0">
              <a:sym typeface="Wingdings" panose="05000000000000000000" pitchFamily="2" charset="2"/>
            </a:endParaRPr>
          </a:p>
          <a:p>
            <a:r>
              <a:rPr lang="en-AU" sz="2800" dirty="0" smtClean="0">
                <a:sym typeface="Wingdings" panose="05000000000000000000" pitchFamily="2" charset="2"/>
              </a:rPr>
              <a:t>Draw a neutral atom of carbon-14.</a:t>
            </a:r>
            <a:endParaRPr lang="en-AU" sz="2800" dirty="0">
              <a:sym typeface="Wingdings" panose="05000000000000000000" pitchFamily="2" charset="2"/>
            </a:endParaRPr>
          </a:p>
          <a:p>
            <a:endParaRPr lang="en-AU" sz="28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99020" y="609190"/>
                <a:ext cx="972126" cy="897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</a:rPr>
                        <m:t>𝐻𝑒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020" y="609190"/>
                <a:ext cx="972126" cy="8974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22665" y="3141882"/>
                <a:ext cx="891591" cy="835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AU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num>
                      <m:den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AU" sz="4000" dirty="0" smtClean="0"/>
                  <a:t>C</a:t>
                </a:r>
                <a:endParaRPr lang="en-AU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65" y="3141882"/>
                <a:ext cx="891591" cy="835165"/>
              </a:xfrm>
              <a:prstGeom prst="rect">
                <a:avLst/>
              </a:prstGeom>
              <a:blipFill rotWithShape="0">
                <a:blip r:embed="rId5"/>
                <a:stretch>
                  <a:fillRect t="-5109" r="-22603" b="-233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70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726857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Where is chemical energy stored?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31002"/>
              </p:ext>
            </p:extLst>
          </p:nvPr>
        </p:nvGraphicFramePr>
        <p:xfrm>
          <a:off x="9514800" y="120337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has to happen in order</a:t>
                      </a:r>
                      <a:r>
                        <a:rPr lang="en-AU" baseline="0" dirty="0" smtClean="0"/>
                        <a:t> for a new substance to form?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6"/>
            <a:ext cx="8559835" cy="298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Breaking Bonds</a:t>
            </a:r>
          </a:p>
          <a:p>
            <a:r>
              <a:rPr lang="en-AU" dirty="0" smtClean="0"/>
              <a:t>All substances contain chemical energy, stored in the bonds between the atoms.</a:t>
            </a:r>
          </a:p>
          <a:p>
            <a:r>
              <a:rPr lang="en-AU" dirty="0" smtClean="0"/>
              <a:t>The bonds between the atoms are broken during a chemical reaction and reformed when the new substance is created.</a:t>
            </a:r>
          </a:p>
          <a:p>
            <a:pPr marL="0" indent="0">
              <a:buNone/>
            </a:pPr>
            <a:endParaRPr lang="en-AU" b="1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433261" y="3703609"/>
            <a:ext cx="7409095" cy="22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238299" y="4135856"/>
            <a:ext cx="6143711" cy="190125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46613" y="1814891"/>
            <a:ext cx="6364798" cy="3477066"/>
            <a:chOff x="5537084" y="3066578"/>
            <a:chExt cx="6583680" cy="35966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8068" t="27702" r="14432" b="6742"/>
            <a:stretch/>
          </p:blipFill>
          <p:spPr>
            <a:xfrm>
              <a:off x="5537084" y="3066578"/>
              <a:ext cx="6583680" cy="35966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863840" y="5054138"/>
              <a:ext cx="1158240" cy="1396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269211"/>
              </p:ext>
            </p:extLst>
          </p:nvPr>
        </p:nvGraphicFramePr>
        <p:xfrm>
          <a:off x="9514800" y="68400"/>
          <a:ext cx="2605964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Explain how water is formed from hydrogen and oxygen, in terms of breaking bonds.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570719" cy="4190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Breaking Bonds</a:t>
            </a:r>
          </a:p>
          <a:p>
            <a:r>
              <a:rPr lang="en-AU" dirty="0" smtClean="0"/>
              <a:t>When </a:t>
            </a:r>
            <a:r>
              <a:rPr lang="en-AU" dirty="0"/>
              <a:t>methane reacts with oxygen, the bonds in the methane </a:t>
            </a:r>
            <a:r>
              <a:rPr lang="en-AU" dirty="0" smtClean="0"/>
              <a:t>and the bonds in the oxygen molecules are broken.</a:t>
            </a:r>
          </a:p>
          <a:p>
            <a:r>
              <a:rPr lang="en-AU" dirty="0" smtClean="0"/>
              <a:t>The </a:t>
            </a:r>
            <a:r>
              <a:rPr lang="en-AU" dirty="0"/>
              <a:t>atoms are rearranged to form </a:t>
            </a:r>
            <a:r>
              <a:rPr lang="en-AU" dirty="0" smtClean="0"/>
              <a:t>				     water </a:t>
            </a:r>
            <a:r>
              <a:rPr lang="en-AU" dirty="0"/>
              <a:t>and carbon </a:t>
            </a:r>
            <a:r>
              <a:rPr lang="en-AU" dirty="0" smtClean="0"/>
              <a:t>dioxide, 					      forming new bonds.</a:t>
            </a:r>
          </a:p>
          <a:p>
            <a:pPr marL="0" indent="0">
              <a:buNone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01696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789109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an exothermic reaction?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448800" cy="5710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Exothermic Reactions</a:t>
            </a:r>
          </a:p>
          <a:p>
            <a:r>
              <a:rPr lang="en-AU" dirty="0" smtClean="0"/>
              <a:t>Reactions that </a:t>
            </a:r>
            <a:r>
              <a:rPr lang="en-AU" b="1" dirty="0" smtClean="0"/>
              <a:t>release</a:t>
            </a:r>
            <a:r>
              <a:rPr lang="en-AU" dirty="0" smtClean="0"/>
              <a:t> energy are called </a:t>
            </a:r>
            <a:r>
              <a:rPr lang="en-AU" b="1" dirty="0" smtClean="0"/>
              <a:t>exothermic</a:t>
            </a:r>
            <a:r>
              <a:rPr lang="en-AU" dirty="0" smtClean="0"/>
              <a:t> reactions.</a:t>
            </a:r>
          </a:p>
          <a:p>
            <a:r>
              <a:rPr lang="en-AU" dirty="0" smtClean="0"/>
              <a:t>The word exothermic is derived from </a:t>
            </a:r>
          </a:p>
          <a:p>
            <a:pPr lvl="1"/>
            <a:r>
              <a:rPr lang="en-AU" sz="2800" dirty="0" smtClean="0"/>
              <a:t>‘</a:t>
            </a:r>
            <a:r>
              <a:rPr lang="en-AU" sz="2800" dirty="0" err="1" smtClean="0"/>
              <a:t>exo</a:t>
            </a:r>
            <a:r>
              <a:rPr lang="en-AU" sz="2800" dirty="0" smtClean="0"/>
              <a:t>’ meaning external or outside 	and</a:t>
            </a:r>
          </a:p>
          <a:p>
            <a:pPr lvl="1"/>
            <a:r>
              <a:rPr lang="en-AU" sz="2800" dirty="0" smtClean="0"/>
              <a:t>‘thermic’ meaning heat </a:t>
            </a:r>
          </a:p>
          <a:p>
            <a:r>
              <a:rPr lang="en-AU" dirty="0" smtClean="0"/>
              <a:t>The energy released is usually heat energy, but can also be other forms including light and electrical.</a:t>
            </a:r>
          </a:p>
          <a:p>
            <a:endParaRPr lang="en-AU" dirty="0" smtClean="0"/>
          </a:p>
          <a:p>
            <a:r>
              <a:rPr lang="en-AU" dirty="0" smtClean="0"/>
              <a:t>Examples of exothermic reactions are:</a:t>
            </a:r>
          </a:p>
          <a:p>
            <a:pPr lvl="1"/>
            <a:r>
              <a:rPr lang="en-AU" dirty="0" smtClean="0"/>
              <a:t>Lighting a match</a:t>
            </a:r>
          </a:p>
          <a:p>
            <a:pPr lvl="1"/>
            <a:r>
              <a:rPr lang="en-AU" dirty="0" smtClean="0"/>
              <a:t>Hydrochloric acid reacting with magnesium</a:t>
            </a:r>
          </a:p>
          <a:p>
            <a:pPr lvl="1"/>
            <a:r>
              <a:rPr lang="en-AU" dirty="0" smtClean="0"/>
              <a:t>Magnesium reacting with oxygen</a:t>
            </a:r>
          </a:p>
          <a:p>
            <a:pPr marL="0" indent="0">
              <a:buNone/>
            </a:pPr>
            <a:endParaRPr lang="en-AU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223208"/>
              </p:ext>
            </p:extLst>
          </p:nvPr>
        </p:nvGraphicFramePr>
        <p:xfrm>
          <a:off x="9514800" y="1203375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Where does the word</a:t>
                      </a:r>
                      <a:r>
                        <a:rPr lang="en-AU" baseline="0" dirty="0" smtClean="0"/>
                        <a:t> exothermic come from?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999989"/>
              </p:ext>
            </p:extLst>
          </p:nvPr>
        </p:nvGraphicFramePr>
        <p:xfrm>
          <a:off x="9514800" y="233835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released </a:t>
                      </a:r>
                      <a:r>
                        <a:rPr lang="en-AU" baseline="0" dirty="0" smtClean="0"/>
                        <a:t>from an exothermic reaction?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70" y="3473603"/>
            <a:ext cx="2599848" cy="13714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659" t="8454" b="14820"/>
          <a:stretch/>
        </p:blipFill>
        <p:spPr>
          <a:xfrm>
            <a:off x="7643290" y="4845044"/>
            <a:ext cx="1447128" cy="1816221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43876"/>
              </p:ext>
            </p:extLst>
          </p:nvPr>
        </p:nvGraphicFramePr>
        <p:xfrm>
          <a:off x="9514800" y="347332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are each of these reactions considered</a:t>
                      </a:r>
                      <a:r>
                        <a:rPr lang="en-AU" baseline="0" dirty="0" smtClean="0"/>
                        <a:t> to be exothermic?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38366" r="15098"/>
          <a:stretch/>
        </p:blipFill>
        <p:spPr>
          <a:xfrm>
            <a:off x="6490570" y="4845044"/>
            <a:ext cx="1267793" cy="18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789109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an exothermic reaction?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448800" cy="2984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Exothermic Reactions</a:t>
            </a:r>
          </a:p>
          <a:p>
            <a:r>
              <a:rPr lang="en-AU" dirty="0" smtClean="0"/>
              <a:t>Reactions that </a:t>
            </a:r>
            <a:r>
              <a:rPr lang="en-AU" b="1" dirty="0" smtClean="0"/>
              <a:t>release</a:t>
            </a:r>
            <a:r>
              <a:rPr lang="en-AU" dirty="0" smtClean="0"/>
              <a:t> energy are called </a:t>
            </a:r>
            <a:r>
              <a:rPr lang="en-AU" b="1" dirty="0" smtClean="0"/>
              <a:t>exothermic</a:t>
            </a:r>
            <a:r>
              <a:rPr lang="en-AU" dirty="0" smtClean="0"/>
              <a:t> reactions.</a:t>
            </a:r>
          </a:p>
          <a:p>
            <a:r>
              <a:rPr lang="en-AU" dirty="0"/>
              <a:t>The energy produced by breaking bonds in the reactants is </a:t>
            </a:r>
            <a:r>
              <a:rPr lang="en-AU" dirty="0" smtClean="0"/>
              <a:t>more than what is needed to </a:t>
            </a:r>
            <a:r>
              <a:rPr lang="en-AU" dirty="0"/>
              <a:t>form the products</a:t>
            </a:r>
            <a:r>
              <a:rPr lang="en-AU" dirty="0" smtClean="0"/>
              <a:t>.</a:t>
            </a:r>
          </a:p>
          <a:p>
            <a:r>
              <a:rPr lang="en-AU" dirty="0" smtClean="0"/>
              <a:t>This means there is unused energy, which we observe as heat and/or light.</a:t>
            </a:r>
            <a:endParaRPr lang="en-AU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64021"/>
              </p:ext>
            </p:extLst>
          </p:nvPr>
        </p:nvGraphicFramePr>
        <p:xfrm>
          <a:off x="9514800" y="1203375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 we observe</a:t>
                      </a:r>
                      <a:r>
                        <a:rPr lang="en-AU" baseline="0" dirty="0" smtClean="0"/>
                        <a:t> the unused energy?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90090"/>
              </p:ext>
            </p:extLst>
          </p:nvPr>
        </p:nvGraphicFramePr>
        <p:xfrm>
          <a:off x="9514800" y="233835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Explain</a:t>
                      </a:r>
                      <a:r>
                        <a:rPr lang="en-AU" baseline="0" dirty="0" smtClean="0"/>
                        <a:t> why there is energy that is not used in the reaction.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 descr="Image result for exothermic reactio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511" y="2952750"/>
            <a:ext cx="4762500" cy="390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19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21046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an endothermic reaction?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631680" cy="5874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Endothermic Reactions</a:t>
            </a:r>
          </a:p>
          <a:p>
            <a:r>
              <a:rPr lang="en-AU" dirty="0" smtClean="0"/>
              <a:t>Reactions that </a:t>
            </a:r>
            <a:r>
              <a:rPr lang="en-AU" b="1" dirty="0" smtClean="0"/>
              <a:t>absorb </a:t>
            </a:r>
            <a:r>
              <a:rPr lang="en-AU" dirty="0" smtClean="0"/>
              <a:t>energy are called </a:t>
            </a:r>
            <a:r>
              <a:rPr lang="en-AU" b="1" dirty="0" smtClean="0"/>
              <a:t>endothermic</a:t>
            </a:r>
            <a:r>
              <a:rPr lang="en-AU" dirty="0" smtClean="0"/>
              <a:t> reactions.</a:t>
            </a:r>
          </a:p>
          <a:p>
            <a:r>
              <a:rPr lang="en-AU" dirty="0" smtClean="0"/>
              <a:t>The </a:t>
            </a:r>
            <a:r>
              <a:rPr lang="en-AU" smtClean="0"/>
              <a:t>word </a:t>
            </a:r>
            <a:r>
              <a:rPr lang="en-AU" smtClean="0"/>
              <a:t>endothermic </a:t>
            </a:r>
            <a:r>
              <a:rPr lang="en-AU" dirty="0" smtClean="0"/>
              <a:t>is derived from </a:t>
            </a:r>
          </a:p>
          <a:p>
            <a:pPr lvl="1"/>
            <a:r>
              <a:rPr lang="en-AU" sz="2800" dirty="0" smtClean="0"/>
              <a:t>‘endo’ meaning internal or within	and</a:t>
            </a:r>
          </a:p>
          <a:p>
            <a:pPr lvl="1"/>
            <a:r>
              <a:rPr lang="en-AU" sz="2800" dirty="0" smtClean="0"/>
              <a:t>‘thermic’ meaning heat </a:t>
            </a:r>
          </a:p>
          <a:p>
            <a:r>
              <a:rPr lang="en-AU" dirty="0" smtClean="0"/>
              <a:t>Endothermic reactions absorb heat from the surroundings and so feel cold, or need continuous heating.</a:t>
            </a:r>
          </a:p>
          <a:p>
            <a:endParaRPr lang="en-AU" dirty="0" smtClean="0"/>
          </a:p>
          <a:p>
            <a:r>
              <a:rPr lang="en-AU" dirty="0" smtClean="0"/>
              <a:t>Examples of endothermic reactions are:</a:t>
            </a:r>
          </a:p>
          <a:p>
            <a:pPr lvl="1"/>
            <a:r>
              <a:rPr lang="en-AU" dirty="0" smtClean="0"/>
              <a:t>In photosynthesis, plants 					      absorb light to make food</a:t>
            </a:r>
          </a:p>
          <a:p>
            <a:pPr lvl="1"/>
            <a:r>
              <a:rPr lang="en-AU" dirty="0" smtClean="0"/>
              <a:t>Instant cold packs</a:t>
            </a:r>
          </a:p>
          <a:p>
            <a:pPr lvl="1"/>
            <a:r>
              <a:rPr lang="en-AU" dirty="0"/>
              <a:t>Baking a </a:t>
            </a:r>
            <a:r>
              <a:rPr lang="en-AU" dirty="0" smtClean="0"/>
              <a:t>cake</a:t>
            </a:r>
          </a:p>
          <a:p>
            <a:pPr marL="0" indent="0">
              <a:buNone/>
            </a:pPr>
            <a:endParaRPr lang="en-AU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429397"/>
              </p:ext>
            </p:extLst>
          </p:nvPr>
        </p:nvGraphicFramePr>
        <p:xfrm>
          <a:off x="9514800" y="1203375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Where does the word</a:t>
                      </a:r>
                      <a:r>
                        <a:rPr lang="en-AU" baseline="0" dirty="0" smtClean="0"/>
                        <a:t> endothermic come from?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18829"/>
              </p:ext>
            </p:extLst>
          </p:nvPr>
        </p:nvGraphicFramePr>
        <p:xfrm>
          <a:off x="9514800" y="233835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absorbed </a:t>
                      </a:r>
                      <a:r>
                        <a:rPr lang="en-AU" baseline="0" dirty="0" smtClean="0"/>
                        <a:t>in an endothermic reaction?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685126"/>
              </p:ext>
            </p:extLst>
          </p:nvPr>
        </p:nvGraphicFramePr>
        <p:xfrm>
          <a:off x="9514800" y="347332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are each of these reactions considered</a:t>
                      </a:r>
                      <a:r>
                        <a:rPr lang="en-AU" baseline="0" dirty="0" smtClean="0"/>
                        <a:t> to be endothermic?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800" y="4941906"/>
            <a:ext cx="2599848" cy="17243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975" t="5051" r="11436" b="4929"/>
          <a:stretch/>
        </p:blipFill>
        <p:spPr>
          <a:xfrm>
            <a:off x="7204944" y="3951316"/>
            <a:ext cx="2309855" cy="2714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93" y="4941906"/>
            <a:ext cx="2808350" cy="168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9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21046"/>
              </p:ext>
            </p:extLst>
          </p:nvPr>
        </p:nvGraphicFramePr>
        <p:xfrm>
          <a:off x="9514800" y="68400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an endothermic reaction?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6"/>
            <a:ext cx="9631680" cy="3045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Endothermic Reactions</a:t>
            </a:r>
          </a:p>
          <a:p>
            <a:r>
              <a:rPr lang="en-AU" dirty="0" smtClean="0"/>
              <a:t>Reactions that </a:t>
            </a:r>
            <a:r>
              <a:rPr lang="en-AU" b="1" dirty="0" smtClean="0"/>
              <a:t>absorb </a:t>
            </a:r>
            <a:r>
              <a:rPr lang="en-AU" dirty="0" smtClean="0"/>
              <a:t>energy are called </a:t>
            </a:r>
            <a:r>
              <a:rPr lang="en-AU" b="1" dirty="0" smtClean="0"/>
              <a:t>endothermic</a:t>
            </a:r>
            <a:r>
              <a:rPr lang="en-AU" dirty="0" smtClean="0"/>
              <a:t> reactions.</a:t>
            </a:r>
          </a:p>
          <a:p>
            <a:r>
              <a:rPr lang="en-AU" dirty="0" smtClean="0"/>
              <a:t>The energy produced by breaking bonds in the reactants is not enough to form the products.</a:t>
            </a:r>
          </a:p>
          <a:p>
            <a:r>
              <a:rPr lang="en-AU" dirty="0" smtClean="0"/>
              <a:t>Extra energy is taken from the surroundings to make the products.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111335"/>
              </p:ext>
            </p:extLst>
          </p:nvPr>
        </p:nvGraphicFramePr>
        <p:xfrm>
          <a:off x="9514800" y="1203375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Where does the extra</a:t>
                      </a:r>
                      <a:r>
                        <a:rPr lang="en-AU" baseline="0" dirty="0" smtClean="0"/>
                        <a:t> energy needed to make the products come from?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792876"/>
              </p:ext>
            </p:extLst>
          </p:nvPr>
        </p:nvGraphicFramePr>
        <p:xfrm>
          <a:off x="9514800" y="261267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Explain why energy is taken from the surroundings.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 descr="Change in energy of an endothermic reactio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00" y="3038475"/>
            <a:ext cx="4762500" cy="3819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4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23093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656080"/>
              </p:ext>
            </p:extLst>
          </p:nvPr>
        </p:nvGraphicFramePr>
        <p:xfrm>
          <a:off x="9514800" y="68400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do we represent</a:t>
                      </a:r>
                      <a:r>
                        <a:rPr lang="en-AU" baseline="0" dirty="0" smtClean="0"/>
                        <a:t> energy changes in chemical reactions?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6"/>
            <a:ext cx="9631680" cy="4713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Representing Exothermic and endothermic Reactions</a:t>
            </a:r>
          </a:p>
          <a:p>
            <a:r>
              <a:rPr lang="en-AU" dirty="0" smtClean="0"/>
              <a:t>The change in energy during a reaction can be shown in word equations by writing whether energy is absorbed or released above the arrow.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Energy is not a reactant or a product, so is not included on the reactants or products side of the equation.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16968"/>
              </p:ext>
            </p:extLst>
          </p:nvPr>
        </p:nvGraphicFramePr>
        <p:xfrm>
          <a:off x="9514800" y="1477695"/>
          <a:ext cx="2605964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/>
                        <a:t>CFU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Why is the energy change written above the arrow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81488" y="2612671"/>
            <a:ext cx="2589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Nitric acid + Zinc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225753" y="2612670"/>
            <a:ext cx="35026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Zinc nitrate+ Hydrogen</a:t>
            </a:r>
            <a:endParaRPr lang="en-AU" sz="2800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269673" y="3308465"/>
            <a:ext cx="1584960" cy="55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25083" y="2544864"/>
            <a:ext cx="1074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 smtClean="0"/>
              <a:t>Energy</a:t>
            </a:r>
          </a:p>
          <a:p>
            <a:pPr algn="ctr"/>
            <a:r>
              <a:rPr lang="en-AU" sz="2000" dirty="0" smtClean="0"/>
              <a:t>released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00115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8628611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3"/>
            <a:ext cx="8628610" cy="2877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Including Energy In Word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 word equation for the chemical reaction.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how the amount of energy changes (released or absorbed).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energy change above the arrow in the word equation.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64835" y="5262658"/>
            <a:ext cx="2939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Methane + Oxygen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814218" y="5262658"/>
            <a:ext cx="3615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Carbon dioxide + Water</a:t>
            </a:r>
            <a:endParaRPr lang="en-AU" sz="2800" dirty="0"/>
          </a:p>
        </p:txBody>
      </p:sp>
      <p:sp>
        <p:nvSpPr>
          <p:cNvPr id="2" name="Rectangle 1"/>
          <p:cNvSpPr/>
          <p:nvPr/>
        </p:nvSpPr>
        <p:spPr>
          <a:xfrm>
            <a:off x="0" y="3463302"/>
            <a:ext cx="86286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A large amount of energy is released when methane reacts with oxygen in air.  This reaction produces carbon dioxide and water.</a:t>
            </a:r>
            <a:endParaRPr lang="en-AU" sz="2800" dirty="0">
              <a:solidFill>
                <a:srgbClr val="7030A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267000" y="5547360"/>
            <a:ext cx="1584960" cy="55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22410" y="4783759"/>
            <a:ext cx="1074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 smtClean="0"/>
              <a:t>Energy</a:t>
            </a:r>
          </a:p>
          <a:p>
            <a:pPr algn="ctr"/>
            <a:r>
              <a:rPr lang="en-AU" sz="2000" dirty="0" smtClean="0"/>
              <a:t>released</a:t>
            </a:r>
            <a:endParaRPr lang="en-AU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655" y="3187232"/>
            <a:ext cx="3450366" cy="19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3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8628611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3"/>
            <a:ext cx="8628610" cy="2877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Including Energy In Word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 word equation for the chemical reaction.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how the amount of energy changes (released or absorbed).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energy change above the arrow in the word equation.</a:t>
            </a:r>
            <a:endParaRPr lang="en-AU" dirty="0"/>
          </a:p>
        </p:txBody>
      </p:sp>
      <p:sp>
        <p:nvSpPr>
          <p:cNvPr id="2" name="Rectangle 1"/>
          <p:cNvSpPr/>
          <p:nvPr/>
        </p:nvSpPr>
        <p:spPr>
          <a:xfrm>
            <a:off x="-1" y="3463302"/>
            <a:ext cx="91606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When citric acid and sodium bicarbonate react, the mixture feels cold to touch.  This reaction produces sodium citrate, carbon dioxide and water.</a:t>
            </a:r>
            <a:endParaRPr lang="en-AU" sz="2800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408" y="3016753"/>
            <a:ext cx="3230880" cy="22780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58" y="5262658"/>
            <a:ext cx="48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Citric acid + Sodium bicarbonate</a:t>
            </a:r>
            <a:endParaRPr lang="en-AU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105452" y="5262658"/>
            <a:ext cx="6076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Sodium citrate + Carbon dioxide + Water</a:t>
            </a:r>
            <a:endParaRPr lang="en-AU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926676" y="5547360"/>
            <a:ext cx="112231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00274" y="4816382"/>
            <a:ext cx="1164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 smtClean="0"/>
              <a:t>Energy</a:t>
            </a:r>
          </a:p>
          <a:p>
            <a:pPr algn="ctr"/>
            <a:r>
              <a:rPr lang="en-AU" sz="2000" dirty="0" smtClean="0"/>
              <a:t>absorbed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69563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8628611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3"/>
            <a:ext cx="8628610" cy="2877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Including Energy In Word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 word equation for the chemical reaction.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how the amount of energy changes (released or absorbed).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energy change above the arrow in the word equation.</a:t>
            </a:r>
            <a:endParaRPr lang="en-AU" dirty="0"/>
          </a:p>
        </p:txBody>
      </p:sp>
      <p:sp>
        <p:nvSpPr>
          <p:cNvPr id="2" name="Rectangle 1"/>
          <p:cNvSpPr/>
          <p:nvPr/>
        </p:nvSpPr>
        <p:spPr>
          <a:xfrm>
            <a:off x="-1" y="3463302"/>
            <a:ext cx="91606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Carbon dioxide and copper oxide are formed when copper carbonate is heated.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970" y="5262658"/>
            <a:ext cx="2803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Copper carbonate</a:t>
            </a:r>
            <a:endParaRPr lang="en-AU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199068" y="5262658"/>
            <a:ext cx="465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Copper oxide + Carbon dioxide</a:t>
            </a:r>
            <a:endParaRPr lang="en-AU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020292" y="5547360"/>
            <a:ext cx="112231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93890" y="4816382"/>
            <a:ext cx="1164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 smtClean="0"/>
              <a:t>Energy</a:t>
            </a:r>
          </a:p>
          <a:p>
            <a:pPr algn="ctr"/>
            <a:r>
              <a:rPr lang="en-AU" sz="2000" dirty="0" smtClean="0"/>
              <a:t>absorbed</a:t>
            </a:r>
            <a:endParaRPr lang="en-AU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4208" r="12543"/>
          <a:stretch/>
        </p:blipFill>
        <p:spPr>
          <a:xfrm>
            <a:off x="8892972" y="1952422"/>
            <a:ext cx="3044105" cy="32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95230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Filling Electron Shells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Electron shells </a:t>
            </a:r>
            <a:r>
              <a:rPr lang="en-AU" sz="2800" dirty="0"/>
              <a:t>can only hold a limited number of electrons.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The first shell holds up to 2 electrons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The second shell holds up to 8 electrons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The third shell holds up to 18 </a:t>
            </a:r>
            <a:r>
              <a:rPr lang="en-AU" sz="2800" dirty="0" smtClean="0"/>
              <a:t>electrons</a:t>
            </a:r>
          </a:p>
          <a:p>
            <a:pPr lvl="1"/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</a:t>
            </a:r>
            <a:r>
              <a:rPr lang="en-AU" sz="2800" dirty="0"/>
              <a:t>number of electrons is listed in order from the innermost shell to the outermost shell, separated by commas.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For example, the electrons in </a:t>
            </a:r>
            <a:r>
              <a:rPr lang="en-AU" sz="2800" dirty="0" smtClean="0"/>
              <a:t>a nitrogen </a:t>
            </a:r>
            <a:r>
              <a:rPr lang="en-AU" sz="2800" dirty="0"/>
              <a:t>atom can be shown as:	</a:t>
            </a:r>
            <a:r>
              <a:rPr lang="en-AU" sz="2800" dirty="0" smtClean="0"/>
              <a:t>	2</a:t>
            </a:r>
            <a:r>
              <a:rPr lang="en-AU" sz="2800" dirty="0"/>
              <a:t>,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88964"/>
              </p:ext>
            </p:extLst>
          </p:nvPr>
        </p:nvGraphicFramePr>
        <p:xfrm>
          <a:off x="9523075" y="16020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Draw the electron</a:t>
                      </a:r>
                      <a:r>
                        <a:rPr lang="en-AU" baseline="0" dirty="0" smtClean="0"/>
                        <a:t> shell diagram and write the electron configuration of </a:t>
                      </a:r>
                      <a:r>
                        <a:rPr lang="en-AU" b="1" baseline="0" dirty="0" smtClean="0"/>
                        <a:t>chlorine</a:t>
                      </a:r>
                      <a:r>
                        <a:rPr lang="en-AU" baseline="0" dirty="0" smtClean="0"/>
                        <a:t>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730403"/>
              </p:ext>
            </p:extLst>
          </p:nvPr>
        </p:nvGraphicFramePr>
        <p:xfrm>
          <a:off x="9523074" y="1923023"/>
          <a:ext cx="2463077" cy="1554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0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Draw the electron</a:t>
                      </a:r>
                      <a:r>
                        <a:rPr lang="en-AU" baseline="0" dirty="0" smtClean="0"/>
                        <a:t> shell diagram and write the electron configuration of </a:t>
                      </a:r>
                      <a:r>
                        <a:rPr lang="en-AU" b="1" baseline="0" dirty="0" smtClean="0"/>
                        <a:t>magnesium</a:t>
                      </a:r>
                      <a:r>
                        <a:rPr lang="en-AU" baseline="0" dirty="0" smtClean="0"/>
                        <a:t>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53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8628611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3"/>
            <a:ext cx="8628610" cy="2877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Including Energy In Word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 word equation for the chemical reaction.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how the amount of energy changes (released or absorbed).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energy change above the arrow in the word equation.</a:t>
            </a:r>
            <a:endParaRPr lang="en-AU" dirty="0"/>
          </a:p>
        </p:txBody>
      </p:sp>
      <p:sp>
        <p:nvSpPr>
          <p:cNvPr id="2" name="Rectangle 1"/>
          <p:cNvSpPr/>
          <p:nvPr/>
        </p:nvSpPr>
        <p:spPr>
          <a:xfrm>
            <a:off x="-1" y="3463302"/>
            <a:ext cx="9160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Carbon and oxygen react together to form carbon dioxide.</a:t>
            </a:r>
            <a:endParaRPr lang="en-AU" sz="2800" dirty="0"/>
          </a:p>
        </p:txBody>
      </p:sp>
      <p:pic>
        <p:nvPicPr>
          <p:cNvPr id="12" name="Picture 11" descr="https://www.chemguide.co.uk/physical/energetics/exodiagram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1"/>
          <a:stretch/>
        </p:blipFill>
        <p:spPr bwMode="auto">
          <a:xfrm>
            <a:off x="8756073" y="1727314"/>
            <a:ext cx="3070168" cy="347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470968" y="2092938"/>
            <a:ext cx="14131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400" b="1" dirty="0" smtClean="0">
                <a:latin typeface="Agency FB" panose="020B0503020202020204" pitchFamily="34" charset="0"/>
              </a:rPr>
              <a:t>Carbon and Oxygen</a:t>
            </a:r>
            <a:endParaRPr lang="en-AU" sz="1400" b="1" dirty="0">
              <a:latin typeface="Agency FB" panose="020B0503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57029" y="3935592"/>
            <a:ext cx="14131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400" b="1" dirty="0" smtClean="0">
                <a:latin typeface="Agency FB" panose="020B0503020202020204" pitchFamily="34" charset="0"/>
              </a:rPr>
              <a:t>Carbon dioxide</a:t>
            </a:r>
            <a:endParaRPr lang="en-AU" sz="1400" b="1" dirty="0">
              <a:latin typeface="Agency FB" panose="020B0503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970" y="5262658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Carbon + Oxygen</a:t>
            </a:r>
            <a:endParaRPr lang="en-A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199068" y="5262658"/>
            <a:ext cx="2378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Carbon dioxide</a:t>
            </a:r>
            <a:endParaRPr lang="en-AU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020292" y="5547360"/>
            <a:ext cx="112231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39031" y="4816382"/>
            <a:ext cx="1074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 smtClean="0"/>
              <a:t>Energy</a:t>
            </a:r>
          </a:p>
          <a:p>
            <a:pPr algn="ctr"/>
            <a:r>
              <a:rPr lang="en-AU" sz="2000" dirty="0" smtClean="0"/>
              <a:t>released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09274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4" grpId="0" animBg="1"/>
      <p:bldP spid="19" grpId="0"/>
      <p:bldP spid="20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https://www.chemguide.co.uk/physical/energetics/endodiagram.g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81"/>
          <a:stretch/>
        </p:blipFill>
        <p:spPr bwMode="auto">
          <a:xfrm>
            <a:off x="8770167" y="1703926"/>
            <a:ext cx="3128049" cy="34953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8628611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6366229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 / Guided Practice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3"/>
            <a:ext cx="8628610" cy="2877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Including Energy In Word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 word equation for the chemical reaction.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how the amount of energy changes (released or absorbed).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the energy change above the arrow in the word equation.</a:t>
            </a:r>
            <a:endParaRPr lang="en-AU" dirty="0"/>
          </a:p>
        </p:txBody>
      </p:sp>
      <p:sp>
        <p:nvSpPr>
          <p:cNvPr id="2" name="Rectangle 1"/>
          <p:cNvSpPr/>
          <p:nvPr/>
        </p:nvSpPr>
        <p:spPr>
          <a:xfrm>
            <a:off x="-1" y="3463302"/>
            <a:ext cx="91606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In photosynthesis, carbon dioxide and water react together in the presence of sunlight.  Sugars and oxygen are produced by the plant.</a:t>
            </a:r>
            <a:endParaRPr lang="en-A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485053" y="2422030"/>
            <a:ext cx="1413163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300" b="1" dirty="0" smtClean="0">
                <a:latin typeface="Agency FB" panose="020B0503020202020204" pitchFamily="34" charset="0"/>
              </a:rPr>
              <a:t>Sugar and Oxygen</a:t>
            </a:r>
            <a:endParaRPr lang="en-AU" sz="1300" b="1" dirty="0">
              <a:latin typeface="Agency FB" panose="020B0503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0969" y="3755689"/>
            <a:ext cx="1025236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300" b="1" dirty="0" smtClean="0">
                <a:latin typeface="Agency FB" panose="020B0503020202020204" pitchFamily="34" charset="0"/>
              </a:rPr>
              <a:t>Carbon dioxide and Water</a:t>
            </a:r>
            <a:endParaRPr lang="en-AU" sz="1300" b="1" dirty="0">
              <a:latin typeface="Agency FB" panose="020B0503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970" y="5262658"/>
            <a:ext cx="3615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Carbon dioxide + Water</a:t>
            </a:r>
            <a:endParaRPr lang="en-A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5008170" y="5262658"/>
            <a:ext cx="2420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Sugar + Oxygen</a:t>
            </a:r>
            <a:endParaRPr lang="en-AU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773980" y="5547360"/>
            <a:ext cx="112231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19873" y="4816382"/>
            <a:ext cx="1164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 smtClean="0"/>
              <a:t>Energy</a:t>
            </a:r>
          </a:p>
          <a:p>
            <a:pPr algn="ctr"/>
            <a:r>
              <a:rPr lang="en-AU" sz="2000" dirty="0" smtClean="0"/>
              <a:t>absorbed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65636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4" grpId="0" animBg="1"/>
      <p:bldP spid="19" grpId="0"/>
      <p:bldP spid="20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488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Relevance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11077128" cy="6041872"/>
          </a:xfrm>
        </p:spPr>
        <p:txBody>
          <a:bodyPr>
            <a:normAutofit/>
          </a:bodyPr>
          <a:lstStyle/>
          <a:p>
            <a:r>
              <a:rPr lang="en-AU" dirty="0" smtClean="0"/>
              <a:t>Chemical reactions occur frequently in our daily lives, and can absorb or release energy.</a:t>
            </a:r>
          </a:p>
          <a:p>
            <a:pPr lvl="1"/>
            <a:r>
              <a:rPr lang="en-AU" dirty="0" smtClean="0"/>
              <a:t>When we cook food to eat or use an instant icepack, endothermic reactions are happening.</a:t>
            </a:r>
          </a:p>
          <a:p>
            <a:pPr lvl="1"/>
            <a:r>
              <a:rPr lang="en-AU" dirty="0" smtClean="0"/>
              <a:t>Exothermic reactions happen when we burn wood or fuel, and in instant hand warmers.</a:t>
            </a:r>
            <a:endParaRPr lang="en-AU" dirty="0"/>
          </a:p>
          <a:p>
            <a:endParaRPr lang="en-AU" dirty="0" smtClean="0"/>
          </a:p>
          <a:p>
            <a:r>
              <a:rPr lang="en-AU" dirty="0" smtClean="0"/>
              <a:t>Scientists use chemical equations as a short and concise way to represent chemical reactions.  The changes in energy can also be shown using chemical equations.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299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F084AA0-3EDF-46EF-9788-10988AA274BE}"/>
              </a:ext>
            </a:extLst>
          </p:cNvPr>
          <p:cNvSpPr txBox="1"/>
          <p:nvPr/>
        </p:nvSpPr>
        <p:spPr>
          <a:xfrm>
            <a:off x="-1" y="584775"/>
            <a:ext cx="1163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Explain the difference between an exothermic and an endothermic reaction.</a:t>
            </a:r>
            <a:endParaRPr lang="en-A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961D502-E9AB-45C2-A365-8A28B89B2767}"/>
              </a:ext>
            </a:extLst>
          </p:cNvPr>
          <p:cNvSpPr txBox="1"/>
          <p:nvPr/>
        </p:nvSpPr>
        <p:spPr>
          <a:xfrm>
            <a:off x="-2" y="3474647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765DF93-15B6-43D3-8241-2EE6ACD035B1}"/>
              </a:ext>
            </a:extLst>
          </p:cNvPr>
          <p:cNvSpPr txBox="1"/>
          <p:nvPr/>
        </p:nvSpPr>
        <p:spPr>
          <a:xfrm>
            <a:off x="-2" y="4311158"/>
            <a:ext cx="11782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Write an equation to show the following reaction, including the energy change.</a:t>
            </a:r>
          </a:p>
          <a:p>
            <a:endParaRPr lang="en-AU" sz="2800" dirty="0" smtClean="0"/>
          </a:p>
          <a:p>
            <a:r>
              <a:rPr lang="en-AU" sz="2800" dirty="0" smtClean="0"/>
              <a:t>To release energy from our food, the human body reacts sugar and oxygen together.  This produces two waste products, carbon dioxide and water.</a:t>
            </a:r>
            <a:endParaRPr lang="en-A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F077C87-7700-4FD4-8B51-5E3307E9146F}"/>
              </a:ext>
            </a:extLst>
          </p:cNvPr>
          <p:cNvSpPr txBox="1"/>
          <p:nvPr/>
        </p:nvSpPr>
        <p:spPr>
          <a:xfrm>
            <a:off x="0" y="1304461"/>
            <a:ext cx="2311405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Closure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8772C39-3627-4D32-9775-81CB38CCFCAD}"/>
              </a:ext>
            </a:extLst>
          </p:cNvPr>
          <p:cNvSpPr txBox="1"/>
          <p:nvPr/>
        </p:nvSpPr>
        <p:spPr>
          <a:xfrm>
            <a:off x="0" y="1889236"/>
            <a:ext cx="112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type of reaction is cooking a cake?  Explain your choice.</a:t>
            </a:r>
            <a:endParaRPr lang="en-AU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241" y="2412456"/>
            <a:ext cx="2931855" cy="19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DE4CDE6-2979-4292-9E38-3C12910B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4775"/>
            <a:ext cx="12150166" cy="6041872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AU" dirty="0" smtClean="0"/>
              <a:t>Complete the “Exothermic and Endothermic Reactions” worksheet on your device or on a paper copy.</a:t>
            </a:r>
          </a:p>
        </p:txBody>
      </p:sp>
    </p:spTree>
    <p:extLst>
      <p:ext uri="{BB962C8B-B14F-4D97-AF65-F5344CB8AC3E}">
        <p14:creationId xmlns:p14="http://schemas.microsoft.com/office/powerpoint/2010/main" val="5556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F084AA0-3EDF-46EF-9788-10988AA274BE}"/>
              </a:ext>
            </a:extLst>
          </p:cNvPr>
          <p:cNvSpPr txBox="1"/>
          <p:nvPr/>
        </p:nvSpPr>
        <p:spPr>
          <a:xfrm>
            <a:off x="0" y="663933"/>
            <a:ext cx="94428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 a chemical change, also known as a chemical reaction, at least one new substance is formed.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new substance has different properties to the original substance.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Some signs a new substance is formed could be: 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Bubbles of gas are formed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Light or heat are produced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permanent colour change</a:t>
            </a:r>
          </a:p>
          <a:p>
            <a:endParaRPr lang="en-AU" sz="2800" dirty="0" smtClean="0"/>
          </a:p>
          <a:p>
            <a:endParaRPr lang="en-AU" sz="2800" dirty="0"/>
          </a:p>
          <a:p>
            <a:r>
              <a:rPr lang="en-AU" sz="2800" dirty="0" smtClean="0"/>
              <a:t>For each of the pictures shown, decide if it is a chemical reaction or not.  Explain your choice.</a:t>
            </a:r>
            <a:endParaRPr lang="en-AU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9340382" y="158663"/>
            <a:ext cx="2774194" cy="2268102"/>
            <a:chOff x="9340382" y="158663"/>
            <a:chExt cx="2774194" cy="2268102"/>
          </a:xfrm>
        </p:grpSpPr>
        <p:sp>
          <p:nvSpPr>
            <p:cNvPr id="10" name="TextBox 9"/>
            <p:cNvSpPr txBox="1"/>
            <p:nvPr/>
          </p:nvSpPr>
          <p:spPr>
            <a:xfrm>
              <a:off x="9340382" y="1586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 smtClean="0"/>
                <a:t>1</a:t>
              </a:r>
              <a:endParaRPr lang="en-AU" b="1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0382" y="576724"/>
              <a:ext cx="2774194" cy="185004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8760295" y="2426765"/>
            <a:ext cx="3354280" cy="2224677"/>
            <a:chOff x="8330711" y="2850212"/>
            <a:chExt cx="3354280" cy="22246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0711" y="2850212"/>
              <a:ext cx="3354280" cy="222467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330711" y="285021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/>
                <a:t>2</a:t>
              </a:r>
              <a:endParaRPr lang="en-AU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00223" y="4650563"/>
            <a:ext cx="3114352" cy="2078845"/>
            <a:chOff x="9000223" y="4650563"/>
            <a:chExt cx="3114352" cy="20788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0382" y="4651441"/>
              <a:ext cx="2774193" cy="207796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000223" y="46505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/>
                <a:t>3</a:t>
              </a:r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4729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84776"/>
            <a:ext cx="12192001" cy="3938130"/>
          </a:xfrm>
        </p:spPr>
        <p:txBody>
          <a:bodyPr>
            <a:norm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products</a:t>
            </a:r>
            <a:r>
              <a:rPr lang="en-AU" dirty="0" smtClean="0"/>
              <a:t> of a chemical reaction are the new substances formed.</a:t>
            </a:r>
          </a:p>
          <a:p>
            <a:r>
              <a:rPr lang="en-AU" dirty="0" smtClean="0"/>
              <a:t>The substances you start with in a chemical reaction are called the </a:t>
            </a:r>
            <a:r>
              <a:rPr lang="en-AU" b="1" dirty="0" smtClean="0"/>
              <a:t>reactants.</a:t>
            </a:r>
          </a:p>
          <a:p>
            <a:r>
              <a:rPr lang="en-AU" dirty="0"/>
              <a:t>Chemical reactions rearrange the elements in the </a:t>
            </a:r>
            <a:r>
              <a:rPr lang="en-AU" dirty="0" smtClean="0"/>
              <a:t>reactants to </a:t>
            </a:r>
            <a:r>
              <a:rPr lang="en-AU" dirty="0"/>
              <a:t>form </a:t>
            </a:r>
            <a:r>
              <a:rPr lang="en-AU" dirty="0" smtClean="0"/>
              <a:t>the products.</a:t>
            </a:r>
            <a:endParaRPr lang="en-AU" dirty="0"/>
          </a:p>
          <a:p>
            <a:endParaRPr lang="en-AU" dirty="0" smtClean="0"/>
          </a:p>
          <a:p>
            <a:pPr marL="0" indent="0">
              <a:buNone/>
            </a:pPr>
            <a:r>
              <a:rPr lang="en-AU" dirty="0"/>
              <a:t>Think, pair, share:  How are the products of a reaction different to the reactants?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dirty="0" smtClean="0"/>
              <a:t>Think, pair, share:  What happens to the elements during a chemical reaction?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sz="2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018" y="4147083"/>
            <a:ext cx="3657961" cy="26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F92BBE8-C137-474F-972A-B52681E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775"/>
            <a:ext cx="9659501" cy="5981447"/>
          </a:xfrm>
        </p:spPr>
        <p:txBody>
          <a:bodyPr>
            <a:norm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products</a:t>
            </a:r>
            <a:r>
              <a:rPr lang="en-AU" dirty="0" smtClean="0"/>
              <a:t> are the substances </a:t>
            </a:r>
            <a:r>
              <a:rPr lang="en-AU" b="1" dirty="0" smtClean="0"/>
              <a:t>formed</a:t>
            </a:r>
            <a:r>
              <a:rPr lang="en-AU" dirty="0" smtClean="0"/>
              <a:t> in the reaction.</a:t>
            </a:r>
          </a:p>
          <a:p>
            <a:r>
              <a:rPr lang="en-AU" dirty="0" smtClean="0"/>
              <a:t>The </a:t>
            </a:r>
            <a:r>
              <a:rPr lang="en-AU" b="1" dirty="0" smtClean="0"/>
              <a:t>starting substances </a:t>
            </a:r>
            <a:r>
              <a:rPr lang="en-AU" dirty="0" smtClean="0"/>
              <a:t>are called the </a:t>
            </a:r>
            <a:r>
              <a:rPr lang="en-AU" b="1" dirty="0" smtClean="0"/>
              <a:t>reactants.</a:t>
            </a:r>
          </a:p>
          <a:p>
            <a:endParaRPr lang="en-AU" b="1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Identify the reactants and products in the reaction below:</a:t>
            </a:r>
            <a:endParaRPr lang="en-AU" dirty="0"/>
          </a:p>
          <a:p>
            <a:r>
              <a:rPr lang="en-AU" dirty="0" smtClean="0"/>
              <a:t>When carbon reacts with oxygen, carbon dioxide is formed.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96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280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products in </a:t>
            </a:r>
            <a:r>
              <a:rPr lang="en-AU" dirty="0"/>
              <a:t>the reaction and write them </a:t>
            </a:r>
            <a:r>
              <a:rPr lang="en-AU" dirty="0" smtClean="0"/>
              <a:t>after the arrow, </a:t>
            </a:r>
            <a:r>
              <a:rPr lang="en-AU" dirty="0"/>
              <a:t>with plus signs between each </a:t>
            </a:r>
            <a:r>
              <a:rPr lang="en-AU" dirty="0" smtClean="0"/>
              <a:t>one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Nitric acid is poured over zinc metal.  It produces zinc nitrate and bubbles of hydrogen gas.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7343" y="5009805"/>
            <a:ext cx="2589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Reactants</a:t>
            </a:r>
          </a:p>
          <a:p>
            <a:r>
              <a:rPr lang="en-AU" sz="2800" dirty="0" smtClean="0"/>
              <a:t>Nitric acid + Zinc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406161" y="5009804"/>
            <a:ext cx="35026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i="1" dirty="0" smtClean="0"/>
              <a:t>Products</a:t>
            </a:r>
          </a:p>
          <a:p>
            <a:r>
              <a:rPr lang="en-AU" sz="2800" dirty="0" smtClean="0"/>
              <a:t>Zinc nitrate+ Hydrogen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048699" y="5440691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603" r="16771"/>
          <a:stretch/>
        </p:blipFill>
        <p:spPr>
          <a:xfrm>
            <a:off x="9819060" y="532976"/>
            <a:ext cx="2080414" cy="46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1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4F14E88-7A93-4A7E-9244-D91EF9A68B1E}"/>
              </a:ext>
            </a:extLst>
          </p:cNvPr>
          <p:cNvSpPr/>
          <p:nvPr/>
        </p:nvSpPr>
        <p:spPr>
          <a:xfrm>
            <a:off x="0" y="584775"/>
            <a:ext cx="9160625" cy="2735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29041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AC93B76-DCD2-4989-881C-3845FF0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6062"/>
            <a:ext cx="9160624" cy="4280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 smtClean="0"/>
              <a:t>Writing Word Equations</a:t>
            </a:r>
            <a:endParaRPr lang="en-AU" b="1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Identify the reactants in the reaction and write them first, with plus signs between each one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Write an arrow at the end of the reactants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the </a:t>
            </a:r>
            <a:r>
              <a:rPr lang="en-AU" dirty="0" smtClean="0"/>
              <a:t>products in </a:t>
            </a:r>
            <a:r>
              <a:rPr lang="en-AU" dirty="0"/>
              <a:t>the reaction and write them </a:t>
            </a:r>
            <a:r>
              <a:rPr lang="en-AU" dirty="0" smtClean="0"/>
              <a:t>after the arrow, </a:t>
            </a:r>
            <a:r>
              <a:rPr lang="en-AU" dirty="0"/>
              <a:t>with plus signs between each </a:t>
            </a:r>
            <a:r>
              <a:rPr lang="en-AU" dirty="0" smtClean="0"/>
              <a:t>one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Water and oxygen are produced when hydrogen peroxide slowly decomposes when it is exposed to sunlight.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1076233" y="5009805"/>
            <a:ext cx="2951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i="1" dirty="0" smtClean="0"/>
          </a:p>
          <a:p>
            <a:r>
              <a:rPr lang="en-AU" sz="2800" dirty="0" smtClean="0"/>
              <a:t>Hydrogen peroxide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133006" y="5009805"/>
            <a:ext cx="24492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i="1" dirty="0" smtClean="0"/>
          </a:p>
          <a:p>
            <a:r>
              <a:rPr lang="en-AU" sz="2800" dirty="0" smtClean="0"/>
              <a:t>Water + oxygen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12450" y="5440691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</a:t>
            </a:r>
            <a:endParaRPr lang="en-A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180" r="26204"/>
          <a:stretch/>
        </p:blipFill>
        <p:spPr>
          <a:xfrm>
            <a:off x="9652038" y="2565228"/>
            <a:ext cx="1811715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840" y="2057400"/>
            <a:ext cx="8274424" cy="2514600"/>
          </a:xfr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/>
          <a:p>
            <a:r>
              <a:rPr lang="en-AU" dirty="0" smtClean="0"/>
              <a:t>Exothermic and Endothermic Reactions</a:t>
            </a:r>
            <a:br>
              <a:rPr lang="en-AU" dirty="0" smtClean="0"/>
            </a:br>
            <a:r>
              <a:rPr lang="en-AU" sz="2800" dirty="0" smtClean="0"/>
              <a:t>Year </a:t>
            </a:r>
            <a:r>
              <a:rPr lang="en-AU" sz="2800" dirty="0"/>
              <a:t>9</a:t>
            </a:r>
            <a:r>
              <a:rPr lang="en-AU" sz="2800" dirty="0" smtClean="0"/>
              <a:t> </a:t>
            </a:r>
            <a:r>
              <a:rPr lang="en-AU" sz="2800" dirty="0"/>
              <a:t>Science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2609"/>
            <a:ext cx="3590904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96108"/>
            <a:ext cx="4498548" cy="584775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660838"/>
              </p:ext>
            </p:extLst>
          </p:nvPr>
        </p:nvGraphicFramePr>
        <p:xfrm>
          <a:off x="9514481" y="69246"/>
          <a:ext cx="2605964" cy="128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5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</a:t>
                      </a:r>
                      <a:r>
                        <a:rPr lang="en-AU" dirty="0" smtClean="0"/>
                        <a:t>are the two</a:t>
                      </a:r>
                      <a:r>
                        <a:rPr lang="en-AU" baseline="0" dirty="0" smtClean="0"/>
                        <a:t> types of chemical reactions we are learning about</a:t>
                      </a:r>
                      <a:r>
                        <a:rPr lang="en-AU" dirty="0" smtClean="0"/>
                        <a:t>?</a:t>
                      </a:r>
                      <a:endParaRPr lang="en-AU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D56355AD-F9E3-406A-AA51-BD8916277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1" y="572166"/>
            <a:ext cx="9434036" cy="1620000"/>
          </a:xfrm>
        </p:spPr>
        <p:txBody>
          <a:bodyPr>
            <a:normAutofit/>
          </a:bodyPr>
          <a:lstStyle/>
          <a:p>
            <a:r>
              <a:rPr lang="en-AU" dirty="0" smtClean="0"/>
              <a:t>Define exothermic and endothermic reactions.</a:t>
            </a:r>
          </a:p>
          <a:p>
            <a:r>
              <a:rPr lang="en-AU" dirty="0"/>
              <a:t>Describe the energy changes involved in exothermic and endothermic </a:t>
            </a:r>
            <a:r>
              <a:rPr lang="en-AU" dirty="0" smtClean="0"/>
              <a:t>reactions.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C9CF77F-9496-4178-8C53-0D1F282880E9}"/>
              </a:ext>
            </a:extLst>
          </p:cNvPr>
          <p:cNvSpPr txBox="1"/>
          <p:nvPr/>
        </p:nvSpPr>
        <p:spPr>
          <a:xfrm>
            <a:off x="0" y="2980883"/>
            <a:ext cx="88371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When you injure yourself while playing sport, you might use a cold pack like the one shown.</a:t>
            </a:r>
          </a:p>
          <a:p>
            <a:endParaRPr lang="en-A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Think, pair, share:  What happens when you squeeze the sides of the packet together?</a:t>
            </a:r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975" t="5051" r="11436" b="4929"/>
          <a:stretch/>
        </p:blipFill>
        <p:spPr>
          <a:xfrm>
            <a:off x="9101041" y="1724179"/>
            <a:ext cx="2896623" cy="34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5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5293</TotalTime>
  <Words>1619</Words>
  <Application>Microsoft Office PowerPoint</Application>
  <PresentationFormat>Widescreen</PresentationFormat>
  <Paragraphs>252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Agency FB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Exothermic and Endothermic Reactions Year 9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teacher</cp:lastModifiedBy>
  <cp:revision>258</cp:revision>
  <cp:lastPrinted>2017-04-18T22:41:05Z</cp:lastPrinted>
  <dcterms:created xsi:type="dcterms:W3CDTF">2017-01-28T08:32:28Z</dcterms:created>
  <dcterms:modified xsi:type="dcterms:W3CDTF">2019-10-22T01:33:00Z</dcterms:modified>
</cp:coreProperties>
</file>